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31" r:id="rId3"/>
    <p:sldId id="328" r:id="rId4"/>
    <p:sldId id="305" r:id="rId5"/>
    <p:sldId id="322" r:id="rId6"/>
    <p:sldId id="287" r:id="rId7"/>
    <p:sldId id="313" r:id="rId8"/>
    <p:sldId id="329" r:id="rId9"/>
    <p:sldId id="330" r:id="rId10"/>
    <p:sldId id="327" r:id="rId11"/>
    <p:sldId id="325" r:id="rId12"/>
    <p:sldId id="326" r:id="rId13"/>
    <p:sldId id="307" r:id="rId14"/>
    <p:sldId id="283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A7C"/>
    <a:srgbClr val="182C7F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2" d="100"/>
          <a:sy n="82" d="100"/>
        </p:scale>
        <p:origin x="63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A689E-BF25-459B-AC17-D0F562D79EC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333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A689E-BF25-459B-AC17-D0F562D79EC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1"/>
            <a:ext cx="386334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275856" y="771550"/>
            <a:ext cx="5461388" cy="18002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124273" y="1225374"/>
            <a:ext cx="460386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СЕМЕЙНЫХ ЦЕННОСТЕЙ</a:t>
            </a:r>
            <a:b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СОВРЕМЕННОМ ОБЩЕСТВЕ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617894" y="1039872"/>
            <a:ext cx="180020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175956" y="2715766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smtClean="0">
                <a:solidFill>
                  <a:srgbClr val="002060"/>
                </a:solidFill>
              </a:rPr>
              <a:t>Единый день </a:t>
            </a:r>
            <a:br>
              <a:rPr lang="ru-RU" sz="2300" b="1" dirty="0" smtClean="0">
                <a:solidFill>
                  <a:srgbClr val="002060"/>
                </a:solidFill>
              </a:rPr>
            </a:br>
            <a:r>
              <a:rPr lang="ru-RU" sz="2300" b="1" dirty="0" smtClean="0">
                <a:solidFill>
                  <a:srgbClr val="002060"/>
                </a:solidFill>
              </a:rPr>
              <a:t>информирования населения </a:t>
            </a: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66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октябрь 2025 г.</a:t>
            </a:r>
            <a:endParaRPr lang="ru-RU" dirty="0"/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88084" y="3003798"/>
            <a:ext cx="4471948" cy="1944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363914"/>
            <a:ext cx="3995936" cy="1125405"/>
          </a:xfrm>
          <a:prstGeom prst="rect">
            <a:avLst/>
          </a:prstGeom>
          <a:solidFill>
            <a:srgbClr val="182C7F">
              <a:alpha val="88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70099" y="481207"/>
            <a:ext cx="3525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 «ТРУДОВАЯ ДИНАСТИЯ – 2025»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346559" y="4228693"/>
            <a:ext cx="296762" cy="129812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36465" y="1563638"/>
            <a:ext cx="4683607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500" b="1" i="1" dirty="0"/>
              <a:t>Участники конкурса</a:t>
            </a:r>
          </a:p>
          <a:p>
            <a:pPr>
              <a:spcBef>
                <a:spcPts val="600"/>
              </a:spcBef>
            </a:pPr>
            <a:r>
              <a:rPr lang="ru-RU" sz="1500" i="1" dirty="0"/>
              <a:t>14 семей с ведущих промышленных предприятий:</a:t>
            </a:r>
          </a:p>
          <a:p>
            <a:pPr>
              <a:spcBef>
                <a:spcPts val="600"/>
              </a:spcBef>
            </a:pPr>
            <a:r>
              <a:rPr lang="ru-RU" sz="1500" i="1" dirty="0"/>
              <a:t>МТЗ, «ИНТЕГРАЛ», «АТЛАНТ», БМЗ, «</a:t>
            </a:r>
            <a:r>
              <a:rPr lang="ru-RU" sz="1500" i="1" dirty="0" err="1"/>
              <a:t>Гомсельмаш</a:t>
            </a:r>
            <a:r>
              <a:rPr lang="ru-RU" sz="1500" i="1" dirty="0"/>
              <a:t>», «</a:t>
            </a:r>
            <a:r>
              <a:rPr lang="ru-RU" sz="1500" i="1" dirty="0" err="1"/>
              <a:t>Бобруйскагромаш</a:t>
            </a:r>
            <a:r>
              <a:rPr lang="ru-RU" sz="1500" i="1" dirty="0"/>
              <a:t>», Минский электротехнический завод, Оршанский льнокомбинат и </a:t>
            </a:r>
            <a:r>
              <a:rPr lang="ru-RU" sz="1500" i="1" dirty="0" smtClean="0"/>
              <a:t>другие</a:t>
            </a:r>
            <a:endParaRPr lang="ru-RU" sz="1500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9257" y="3098790"/>
            <a:ext cx="4395574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spcBef>
                <a:spcPts val="600"/>
              </a:spcBef>
            </a:pPr>
            <a:r>
              <a:rPr lang="ru-RU" sz="1600" b="1" dirty="0" smtClean="0"/>
              <a:t>ИСТОРИЯ ТРУДА ПОКОЛЕНИЙ</a:t>
            </a:r>
          </a:p>
          <a:p>
            <a:pPr>
              <a:lnSpc>
                <a:spcPts val="1600"/>
              </a:lnSpc>
              <a:spcBef>
                <a:spcPts val="600"/>
              </a:spcBef>
            </a:pPr>
            <a:r>
              <a:rPr lang="ru-RU" sz="1400" dirty="0" smtClean="0"/>
              <a:t>Династия Молчановых-Ивашиных </a:t>
            </a:r>
            <a:br>
              <a:rPr lang="ru-RU" sz="1400" dirty="0" smtClean="0"/>
            </a:br>
            <a:r>
              <a:rPr lang="ru-RU" sz="1400" dirty="0" smtClean="0"/>
              <a:t>(Минский моторный завод) — </a:t>
            </a:r>
            <a:r>
              <a:rPr lang="ru-RU" sz="1600" b="1" dirty="0" smtClean="0"/>
              <a:t>274 года</a:t>
            </a:r>
          </a:p>
          <a:p>
            <a:pPr>
              <a:lnSpc>
                <a:spcPts val="1600"/>
              </a:lnSpc>
              <a:spcBef>
                <a:spcPts val="600"/>
              </a:spcBef>
            </a:pPr>
            <a:r>
              <a:rPr lang="ru-RU" sz="1400" dirty="0" smtClean="0"/>
              <a:t>Династия </a:t>
            </a:r>
            <a:r>
              <a:rPr lang="ru-RU" sz="1400" dirty="0" err="1" smtClean="0"/>
              <a:t>Хамицевичей</a:t>
            </a: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smtClean="0"/>
              <a:t>(Минский автомобильный завод) — </a:t>
            </a:r>
            <a:r>
              <a:rPr lang="ru-RU" sz="1600" b="1" dirty="0" smtClean="0"/>
              <a:t>401 год</a:t>
            </a:r>
          </a:p>
          <a:p>
            <a:pPr>
              <a:lnSpc>
                <a:spcPts val="1600"/>
              </a:lnSpc>
              <a:spcBef>
                <a:spcPts val="600"/>
              </a:spcBef>
            </a:pPr>
            <a:r>
              <a:rPr lang="ru-RU" sz="1400" dirty="0" smtClean="0"/>
              <a:t>Династия </a:t>
            </a:r>
            <a:r>
              <a:rPr lang="ru-RU" sz="1400" dirty="0" err="1"/>
              <a:t>Тетерлюковых</a:t>
            </a:r>
            <a:r>
              <a:rPr lang="ru-RU" sz="1400" dirty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(</a:t>
            </a:r>
            <a:r>
              <a:rPr lang="ru-RU" sz="1400" dirty="0"/>
              <a:t>Белорусский автомобильный завод) — </a:t>
            </a:r>
            <a:r>
              <a:rPr lang="ru-RU" sz="1600" b="1" dirty="0"/>
              <a:t>601 год</a:t>
            </a:r>
          </a:p>
        </p:txBody>
      </p:sp>
    </p:spTree>
    <p:extLst>
      <p:ext uri="{BB962C8B-B14F-4D97-AF65-F5344CB8AC3E}">
        <p14:creationId xmlns:p14="http://schemas.microsoft.com/office/powerpoint/2010/main" val="27914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12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313184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-126334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820472" y="4189301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39502"/>
            <a:ext cx="2711404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Согласно результатам социологического 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исследования</a:t>
            </a:r>
            <a:b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белорусов лидирующие позиции традиционно занимают такие ценности как дети, семья, а также родные и близкие. При этом белорусы достаточно позитивно расценивают </a:t>
            </a:r>
            <a:r>
              <a:rPr lang="ru-RU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родительство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8808" y="4336300"/>
            <a:ext cx="25922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chemeClr val="bg1"/>
                </a:solidFill>
              </a:rPr>
              <a:t>По данным Института социологии НАН </a:t>
            </a:r>
            <a:r>
              <a:rPr lang="ru-RU" sz="1400" i="1" dirty="0" smtClean="0">
                <a:solidFill>
                  <a:schemeClr val="bg1"/>
                </a:solidFill>
              </a:rPr>
              <a:t>Беларуси,</a:t>
            </a:r>
            <a:br>
              <a:rPr lang="ru-RU" sz="1400" i="1" dirty="0" smtClean="0">
                <a:solidFill>
                  <a:schemeClr val="bg1"/>
                </a:solidFill>
              </a:rPr>
            </a:br>
            <a:r>
              <a:rPr lang="en-US" sz="1400" i="1" dirty="0" smtClean="0">
                <a:solidFill>
                  <a:schemeClr val="bg1"/>
                </a:solidFill>
              </a:rPr>
              <a:t>I</a:t>
            </a:r>
            <a:r>
              <a:rPr lang="ru-RU" sz="1400" i="1" dirty="0" smtClean="0">
                <a:solidFill>
                  <a:schemeClr val="bg1"/>
                </a:solidFill>
              </a:rPr>
              <a:t> квартал 2025 г.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68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19" r="25598"/>
          <a:stretch/>
        </p:blipFill>
        <p:spPr bwMode="auto">
          <a:xfrm>
            <a:off x="0" y="0"/>
            <a:ext cx="3619501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5652120" y="0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95736" y="282211"/>
            <a:ext cx="6480720" cy="1224136"/>
          </a:xfrm>
          <a:prstGeom prst="rect">
            <a:avLst/>
          </a:prstGeom>
          <a:solidFill>
            <a:srgbClr val="182C7F">
              <a:alpha val="74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483768" y="421370"/>
            <a:ext cx="64872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белорусских семьях преобладает партнерская модель с четким распределением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ролей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-9490"/>
            <a:ext cx="435169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676456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188317" y="1572933"/>
            <a:ext cx="488729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A0A7C"/>
                </a:solidFill>
              </a:rPr>
              <a:t>СОВМЕСТНОЕ ПРИНЯТИЕ РЕШЕНИЙ</a:t>
            </a:r>
          </a:p>
          <a:p>
            <a:r>
              <a:rPr lang="ru-RU" sz="1400" b="1" dirty="0" smtClean="0"/>
              <a:t>83,1</a:t>
            </a:r>
            <a:r>
              <a:rPr lang="ru-RU" sz="1400" b="1" dirty="0"/>
              <a:t>%</a:t>
            </a:r>
            <a:r>
              <a:rPr lang="ru-RU" sz="1400" dirty="0"/>
              <a:t> женщин и </a:t>
            </a:r>
            <a:r>
              <a:rPr lang="ru-RU" sz="1400" b="1" dirty="0"/>
              <a:t>71%</a:t>
            </a:r>
            <a:r>
              <a:rPr lang="ru-RU" sz="1400" dirty="0"/>
              <a:t> мужчин — важные решения принимаются </a:t>
            </a:r>
            <a:r>
              <a:rPr lang="ru-RU" sz="1400" dirty="0" smtClean="0"/>
              <a:t>вместе;</a:t>
            </a:r>
            <a:endParaRPr lang="ru-RU" sz="1400" dirty="0"/>
          </a:p>
          <a:p>
            <a:r>
              <a:rPr lang="ru-RU" sz="1400" b="1" dirty="0"/>
              <a:t>92,2%</a:t>
            </a:r>
            <a:r>
              <a:rPr lang="ru-RU" sz="1400" dirty="0"/>
              <a:t> мужчин и </a:t>
            </a:r>
            <a:r>
              <a:rPr lang="ru-RU" sz="1400" b="1" dirty="0"/>
              <a:t>89,6%</a:t>
            </a:r>
            <a:r>
              <a:rPr lang="ru-RU" sz="1400" dirty="0"/>
              <a:t> женщин — совместное воспитание </a:t>
            </a:r>
            <a:r>
              <a:rPr lang="ru-RU" sz="1400" dirty="0" smtClean="0"/>
              <a:t>детей.</a:t>
            </a:r>
            <a:endParaRPr lang="ru-RU" sz="1400" dirty="0"/>
          </a:p>
          <a:p>
            <a:r>
              <a:rPr lang="ru-RU" sz="1400" b="1" dirty="0" smtClean="0">
                <a:solidFill>
                  <a:srgbClr val="0A0A7C"/>
                </a:solidFill>
              </a:rPr>
              <a:t>УДОВЛЕТВОРЕННОСТЬ РАСПРЕДЕЛЕНИЕМ ОБЯЗАННОСТЕЙ</a:t>
            </a:r>
          </a:p>
          <a:p>
            <a:r>
              <a:rPr lang="ru-RU" sz="1400" b="1" dirty="0" smtClean="0"/>
              <a:t>97,3</a:t>
            </a:r>
            <a:r>
              <a:rPr lang="ru-RU" sz="1400" b="1" dirty="0"/>
              <a:t>%</a:t>
            </a:r>
            <a:r>
              <a:rPr lang="ru-RU" sz="1400" dirty="0"/>
              <a:t> мужчин и </a:t>
            </a:r>
            <a:r>
              <a:rPr lang="ru-RU" sz="1400" b="1" dirty="0"/>
              <a:t>90,3%</a:t>
            </a:r>
            <a:r>
              <a:rPr lang="ru-RU" sz="1400" dirty="0"/>
              <a:t> женщин довольны семейной </a:t>
            </a:r>
            <a:r>
              <a:rPr lang="ru-RU" sz="1400" dirty="0" smtClean="0"/>
              <a:t>моделью.</a:t>
            </a:r>
            <a:endParaRPr lang="ru-RU" sz="1400" dirty="0"/>
          </a:p>
          <a:p>
            <a:r>
              <a:rPr lang="ru-RU" sz="1400" b="1" dirty="0" smtClean="0">
                <a:solidFill>
                  <a:srgbClr val="0A0A7C"/>
                </a:solidFill>
              </a:rPr>
              <a:t>РАСПРЕДЕЛЕНИЕ РОЛЕЙ</a:t>
            </a:r>
          </a:p>
          <a:p>
            <a:r>
              <a:rPr lang="ru-RU" sz="1400" b="1" dirty="0" smtClean="0"/>
              <a:t>47,7</a:t>
            </a:r>
            <a:r>
              <a:rPr lang="ru-RU" sz="1400" b="1" dirty="0"/>
              <a:t>%</a:t>
            </a:r>
            <a:r>
              <a:rPr lang="ru-RU" sz="1400" dirty="0"/>
              <a:t> мужчин и </a:t>
            </a:r>
            <a:r>
              <a:rPr lang="ru-RU" sz="1400" b="1" dirty="0"/>
              <a:t>59,2%</a:t>
            </a:r>
            <a:r>
              <a:rPr lang="ru-RU" sz="1400" dirty="0"/>
              <a:t> женщин:</a:t>
            </a:r>
            <a:br>
              <a:rPr lang="ru-RU" sz="1400" dirty="0"/>
            </a:br>
            <a:r>
              <a:rPr lang="ru-RU" sz="1400" i="1" dirty="0" smtClean="0"/>
              <a:t>забота </a:t>
            </a:r>
            <a:r>
              <a:rPr lang="ru-RU" sz="1400" i="1" dirty="0"/>
              <a:t>о доме и детях — задача </a:t>
            </a:r>
            <a:r>
              <a:rPr lang="ru-RU" sz="1400" i="1" dirty="0" smtClean="0"/>
              <a:t>обоих;</a:t>
            </a:r>
            <a:endParaRPr lang="ru-RU" sz="1400" dirty="0"/>
          </a:p>
          <a:p>
            <a:r>
              <a:rPr lang="ru-RU" sz="1400" b="1" dirty="0"/>
              <a:t>64,7%</a:t>
            </a:r>
            <a:r>
              <a:rPr lang="ru-RU" sz="1400" dirty="0"/>
              <a:t> женщин и </a:t>
            </a:r>
            <a:r>
              <a:rPr lang="ru-RU" sz="1400" b="1" dirty="0"/>
              <a:t>73,6%</a:t>
            </a:r>
            <a:r>
              <a:rPr lang="ru-RU" sz="1400" dirty="0"/>
              <a:t> мужчин:</a:t>
            </a:r>
            <a:br>
              <a:rPr lang="ru-RU" sz="1400" dirty="0"/>
            </a:br>
            <a:r>
              <a:rPr lang="ru-RU" sz="1400" i="1" dirty="0" smtClean="0"/>
              <a:t>материальное </a:t>
            </a:r>
            <a:r>
              <a:rPr lang="ru-RU" sz="1400" i="1" dirty="0"/>
              <a:t>обеспечение — обязанность </a:t>
            </a:r>
            <a:r>
              <a:rPr lang="ru-RU" sz="1400" i="1" dirty="0" smtClean="0"/>
              <a:t>супруга;</a:t>
            </a:r>
            <a:endParaRPr lang="ru-RU" sz="1400" dirty="0"/>
          </a:p>
          <a:p>
            <a:r>
              <a:rPr lang="ru-RU" sz="1400" b="1" dirty="0"/>
              <a:t>26,2%</a:t>
            </a:r>
            <a:r>
              <a:rPr lang="ru-RU" sz="1400" dirty="0"/>
              <a:t> мужчин и </a:t>
            </a:r>
            <a:r>
              <a:rPr lang="ru-RU" sz="1400" b="1" dirty="0"/>
              <a:t>35%</a:t>
            </a:r>
            <a:r>
              <a:rPr lang="ru-RU" sz="1400" dirty="0"/>
              <a:t> женщин:</a:t>
            </a:r>
            <a:br>
              <a:rPr lang="ru-RU" sz="1400" dirty="0"/>
            </a:br>
            <a:r>
              <a:rPr lang="ru-RU" sz="1400" i="1" dirty="0"/>
              <a:t>материальное </a:t>
            </a:r>
            <a:r>
              <a:rPr lang="ru-RU" sz="1400" i="1" dirty="0" smtClean="0"/>
              <a:t>обеспечение — </a:t>
            </a:r>
            <a:r>
              <a:rPr lang="ru-RU" sz="1400" i="1" dirty="0"/>
              <a:t>общая </a:t>
            </a:r>
            <a:r>
              <a:rPr lang="ru-RU" sz="1400" i="1" dirty="0" smtClean="0"/>
              <a:t>ответственность.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49221" y="3291830"/>
            <a:ext cx="262740" cy="2771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49221" y="2658863"/>
            <a:ext cx="262740" cy="2771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37088" y="1695833"/>
            <a:ext cx="262740" cy="2771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29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kypoint-luxe.ru/wp-content/uploads/2023/10/a-group-of-children-lying-on-the-green-grass-in-the-park-the-interaction-of-the-children_109285-103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0" b="4892"/>
          <a:stretch/>
        </p:blipFill>
        <p:spPr bwMode="auto">
          <a:xfrm>
            <a:off x="1" y="-22257"/>
            <a:ext cx="3650980" cy="516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5652120" y="0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2303747" y="358956"/>
            <a:ext cx="6480720" cy="1224136"/>
          </a:xfrm>
          <a:prstGeom prst="rect">
            <a:avLst/>
          </a:prstGeom>
          <a:solidFill>
            <a:srgbClr val="182C7F">
              <a:alpha val="74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726901" y="703381"/>
            <a:ext cx="6283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форм семейного устройства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-22257"/>
            <a:ext cx="435169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676456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219283" y="1851670"/>
            <a:ext cx="4572000" cy="29803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A0A7C"/>
                </a:solidFill>
              </a:rPr>
              <a:t>СОКРАЩЕНИЕ ИНТЕРНАТНЫХ УЧРЕЖДЕНИЙ</a:t>
            </a:r>
          </a:p>
          <a:p>
            <a:pPr>
              <a:lnSpc>
                <a:spcPts val="1700"/>
              </a:lnSpc>
            </a:pPr>
            <a:r>
              <a:rPr lang="ru-RU" sz="1700" b="1" dirty="0" smtClean="0"/>
              <a:t>2011 год:</a:t>
            </a:r>
            <a:r>
              <a:rPr lang="ru-RU" sz="1700" dirty="0"/>
              <a:t> 48 интернатов</a:t>
            </a:r>
          </a:p>
          <a:p>
            <a:pPr>
              <a:lnSpc>
                <a:spcPts val="1700"/>
              </a:lnSpc>
            </a:pPr>
            <a:r>
              <a:rPr lang="ru-RU" sz="1700" b="1" dirty="0" smtClean="0"/>
              <a:t>2025 год:</a:t>
            </a:r>
            <a:r>
              <a:rPr lang="ru-RU" sz="1700" dirty="0"/>
              <a:t> 10 интернатов</a:t>
            </a:r>
          </a:p>
          <a:p>
            <a:pPr>
              <a:lnSpc>
                <a:spcPts val="1700"/>
              </a:lnSpc>
            </a:pPr>
            <a:r>
              <a:rPr lang="ru-RU" sz="1700" b="1" dirty="0" smtClean="0"/>
              <a:t>Сократилось </a:t>
            </a:r>
            <a:r>
              <a:rPr lang="ru-RU" sz="1700" dirty="0" smtClean="0"/>
              <a:t>количество воспитанников интернатов </a:t>
            </a:r>
            <a:r>
              <a:rPr lang="ru-RU" sz="1700" b="1" dirty="0" smtClean="0"/>
              <a:t>более чем </a:t>
            </a:r>
            <a:r>
              <a:rPr lang="ru-RU" sz="1700" b="1" dirty="0"/>
              <a:t>на </a:t>
            </a:r>
            <a:r>
              <a:rPr lang="ru-RU" sz="1700" b="1" dirty="0" smtClean="0"/>
              <a:t>70%</a:t>
            </a:r>
            <a:endParaRPr lang="ru-RU" sz="1700" dirty="0"/>
          </a:p>
          <a:p>
            <a:r>
              <a:rPr lang="ru-RU" b="1" dirty="0" smtClean="0">
                <a:solidFill>
                  <a:srgbClr val="0A0A7C"/>
                </a:solidFill>
              </a:rPr>
              <a:t>СЕМЕЙНОЕ УСТРОЙСТВО ДЕТЕЙ-СИРОТ</a:t>
            </a:r>
            <a:endParaRPr lang="ru-RU" b="1" dirty="0">
              <a:solidFill>
                <a:srgbClr val="0A0A7C"/>
              </a:solidFill>
            </a:endParaRPr>
          </a:p>
          <a:p>
            <a:pPr>
              <a:lnSpc>
                <a:spcPts val="1900"/>
              </a:lnSpc>
            </a:pPr>
            <a:r>
              <a:rPr lang="ru-RU" sz="1700" b="1" dirty="0"/>
              <a:t>82%</a:t>
            </a:r>
            <a:r>
              <a:rPr lang="ru-RU" sz="1700" dirty="0"/>
              <a:t> детей воспитываются в семьях</a:t>
            </a:r>
          </a:p>
          <a:p>
            <a:pPr>
              <a:lnSpc>
                <a:spcPts val="1900"/>
              </a:lnSpc>
            </a:pPr>
            <a:r>
              <a:rPr lang="ru-RU" sz="1700" b="1" dirty="0"/>
              <a:t>13 000+</a:t>
            </a:r>
            <a:r>
              <a:rPr lang="ru-RU" sz="1700" dirty="0"/>
              <a:t> детей в замещающих </a:t>
            </a:r>
            <a:r>
              <a:rPr lang="ru-RU" sz="1700" dirty="0" smtClean="0"/>
              <a:t>семьях (опекунские, приемные семьи)</a:t>
            </a:r>
            <a:endParaRPr lang="ru-RU" sz="1700" dirty="0"/>
          </a:p>
          <a:p>
            <a:pPr>
              <a:lnSpc>
                <a:spcPts val="1900"/>
              </a:lnSpc>
            </a:pPr>
            <a:r>
              <a:rPr lang="ru-RU" sz="1700" b="1" dirty="0" smtClean="0"/>
              <a:t>2 </a:t>
            </a:r>
            <a:r>
              <a:rPr lang="ru-RU" sz="1700" b="1" dirty="0"/>
              <a:t>000+</a:t>
            </a:r>
            <a:r>
              <a:rPr lang="ru-RU" sz="1700" dirty="0"/>
              <a:t> детей в </a:t>
            </a:r>
            <a:r>
              <a:rPr lang="ru-RU" sz="1700" dirty="0" smtClean="0"/>
              <a:t>домах семейного типа</a:t>
            </a:r>
          </a:p>
          <a:p>
            <a:pPr>
              <a:lnSpc>
                <a:spcPts val="1900"/>
              </a:lnSpc>
            </a:pPr>
            <a:r>
              <a:rPr lang="ru-RU" sz="1700" dirty="0" smtClean="0"/>
              <a:t>(</a:t>
            </a:r>
            <a:r>
              <a:rPr lang="ru-RU" sz="1700" dirty="0"/>
              <a:t>I квартал 2025 г.</a:t>
            </a:r>
            <a:r>
              <a:rPr lang="ru-RU" sz="1700" dirty="0" smtClean="0"/>
              <a:t>)</a:t>
            </a:r>
            <a:endParaRPr lang="ru-RU" sz="1700" dirty="0"/>
          </a:p>
          <a:p>
            <a:pPr>
              <a:lnSpc>
                <a:spcPts val="1900"/>
              </a:lnSpc>
            </a:pPr>
            <a:endParaRPr lang="ru-RU" sz="17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49221" y="3051813"/>
            <a:ext cx="262740" cy="2771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49221" y="1934526"/>
            <a:ext cx="262740" cy="2771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03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3651870"/>
            <a:ext cx="7981668" cy="103859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1092520" y="-835724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624" y="3881046"/>
            <a:ext cx="2727398" cy="5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5186" y="2382728"/>
            <a:ext cx="295232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smtClean="0"/>
              <a:t>Рекомендуем к просмотру художественно-публицистическую киноленту </a:t>
            </a:r>
            <a:r>
              <a:rPr lang="ru-RU" sz="1300" b="1" dirty="0"/>
              <a:t>«Мамино письмо</a:t>
            </a:r>
            <a:r>
              <a:rPr lang="ru-RU" sz="1300" b="1" dirty="0" smtClean="0"/>
              <a:t>», в которой поднимаются сложные и жизненно важные темы </a:t>
            </a:r>
            <a:r>
              <a:rPr lang="ru-RU" sz="1300" b="1" dirty="0"/>
              <a:t/>
            </a:r>
            <a:br>
              <a:rPr lang="ru-RU" sz="1300" b="1" dirty="0"/>
            </a:br>
            <a:endParaRPr lang="ru-RU" sz="1300" b="1" dirty="0"/>
          </a:p>
        </p:txBody>
      </p:sp>
      <p:pic>
        <p:nvPicPr>
          <p:cNvPr id="1026" name="Picture 2" descr="D:\Академия управления\2025\РОЛЬ СЕМЕЙНЫХ ЦЕННОСТЕЙВ СОВРЕМЕННОМ ОБЩЕСТВЕ\YQ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40" y="616320"/>
            <a:ext cx="1651820" cy="165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633536" y="2383309"/>
            <a:ext cx="187220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/>
              <a:t>Государственные гарантии многодетным семьям</a:t>
            </a:r>
          </a:p>
        </p:txBody>
      </p:sp>
      <p:pic>
        <p:nvPicPr>
          <p:cNvPr id="2" name="Picture 2" descr="D:\Академия управления\2025\РОЛЬ СЕМЕЙНЫХ ЦЕННОСТЕЙВ СОВРЕМЕННОМ ОБЩЕСТВЕ\YQR2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256" y="521778"/>
            <a:ext cx="1867488" cy="1867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131052" y="2383309"/>
            <a:ext cx="23042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Размеры государственных пособий семьям, воспитывающим детей, 2025 год</a:t>
            </a:r>
            <a:endParaRPr lang="ru-RU" sz="1300" b="1" dirty="0"/>
          </a:p>
        </p:txBody>
      </p:sp>
      <p:pic>
        <p:nvPicPr>
          <p:cNvPr id="6" name="Picture 3" descr="D:\Академия управления\2025\РОЛЬ СЕМЕЙНЫХ ЦЕННОСТЕЙВ СОВРЕМЕННОМ ОБЩЕСТВЕ\YQR3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799" y="521778"/>
            <a:ext cx="1898761" cy="189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74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313184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64083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1183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0472" y="4189301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131590"/>
            <a:ext cx="2506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По данным последней переписи населения, </a:t>
            </a:r>
            <a:b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Беларуси проживает более 2,6 млн семей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95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-175052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6361" y="627534"/>
            <a:ext cx="512256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ПОДДЕРЖКА СЕМЕЙ В БЕЛАРУСИ</a:t>
            </a:r>
            <a:endParaRPr lang="ru-RU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1359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23284" y="2219393"/>
            <a:ext cx="4380764" cy="231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7000"/>
              </a:lnSpc>
            </a:pPr>
            <a:r>
              <a:rPr lang="ru-RU" sz="1600" b="1" dirty="0"/>
              <a:t>Льготное кредитование</a:t>
            </a:r>
            <a:r>
              <a:rPr lang="ru-RU" sz="1600" dirty="0"/>
              <a:t> </a:t>
            </a:r>
            <a:r>
              <a:rPr lang="ru-RU" sz="1600" dirty="0" smtClean="0"/>
              <a:t>жилья</a:t>
            </a:r>
          </a:p>
          <a:p>
            <a:pPr>
              <a:lnSpc>
                <a:spcPct val="97000"/>
              </a:lnSpc>
              <a:spcAft>
                <a:spcPts val="600"/>
              </a:spcAft>
            </a:pPr>
            <a:r>
              <a:rPr lang="ru-RU" sz="1600" b="1" dirty="0"/>
              <a:t>Программа семейного капитала</a:t>
            </a:r>
            <a:r>
              <a:rPr lang="ru-RU" sz="1600" dirty="0"/>
              <a:t> для многодетных (146 500+ депозитных счетов по состоянию на 1 июня 2025 г</a:t>
            </a:r>
            <a:r>
              <a:rPr lang="ru-RU" sz="1600" dirty="0" smtClean="0"/>
              <a:t>.)</a:t>
            </a:r>
          </a:p>
          <a:p>
            <a:pPr>
              <a:lnSpc>
                <a:spcPct val="97000"/>
              </a:lnSpc>
            </a:pPr>
            <a:r>
              <a:rPr lang="ru-RU" sz="1600" b="1" dirty="0" smtClean="0"/>
              <a:t>11 видов государственных пособий</a:t>
            </a:r>
            <a:r>
              <a:rPr lang="ru-RU" sz="1600" dirty="0" smtClean="0"/>
              <a:t> на детей</a:t>
            </a:r>
          </a:p>
          <a:p>
            <a:pPr>
              <a:lnSpc>
                <a:spcPct val="97000"/>
              </a:lnSpc>
            </a:pPr>
            <a:r>
              <a:rPr lang="ru-RU" sz="1600" dirty="0" smtClean="0"/>
              <a:t>Трудовые</a:t>
            </a:r>
            <a:r>
              <a:rPr lang="ru-RU" sz="1600" dirty="0"/>
              <a:t>, пенсионные гарантии для ряда категорий матерей и др.</a:t>
            </a:r>
          </a:p>
          <a:p>
            <a:pPr>
              <a:lnSpc>
                <a:spcPct val="97000"/>
              </a:lnSpc>
            </a:pPr>
            <a:r>
              <a:rPr lang="ru-RU" sz="1600" dirty="0" smtClean="0"/>
              <a:t>Адресная </a:t>
            </a:r>
            <a:r>
              <a:rPr lang="ru-RU" sz="1600" dirty="0"/>
              <a:t>социальная помощь нуждающимся </a:t>
            </a:r>
            <a:r>
              <a:rPr lang="ru-RU" sz="1600" dirty="0" smtClean="0"/>
              <a:t>семьям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1976" y="2324690"/>
            <a:ext cx="144016" cy="144016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79268" y="2552234"/>
            <a:ext cx="144016" cy="144016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80529" y="3323549"/>
            <a:ext cx="144016" cy="144016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3526642"/>
            <a:ext cx="453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9268" y="4032752"/>
            <a:ext cx="144016" cy="144016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254" y="3551718"/>
            <a:ext cx="146317" cy="14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77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014100" y="0"/>
            <a:ext cx="313184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423388" y="1707654"/>
            <a:ext cx="2506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</a:rPr>
              <a:t>МНОГОДЕТНЫЕ </a:t>
            </a:r>
            <a:r>
              <a:rPr lang="ru-RU" sz="4000" b="1" dirty="0" smtClean="0">
                <a:solidFill>
                  <a:schemeClr val="bg1"/>
                </a:solidFill>
              </a:rPr>
              <a:t>СЕМЬИ </a:t>
            </a:r>
            <a:r>
              <a:rPr lang="ru-RU" sz="3000" b="1" dirty="0" smtClean="0">
                <a:solidFill>
                  <a:schemeClr val="bg1"/>
                </a:solidFill>
              </a:rPr>
              <a:t>БЕЛАРУСИ</a:t>
            </a:r>
            <a:endParaRPr lang="ru-RU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24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-92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411510"/>
            <a:ext cx="3781589" cy="431951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971024"/>
            <a:ext cx="302433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ru-RU" sz="1870" dirty="0" smtClean="0">
                <a:solidFill>
                  <a:schemeClr val="bg1"/>
                </a:solidFill>
              </a:rPr>
              <a:t>Гостевые </a:t>
            </a:r>
            <a:r>
              <a:rPr lang="ru-RU" sz="1870" dirty="0">
                <a:solidFill>
                  <a:schemeClr val="bg1"/>
                </a:solidFill>
              </a:rPr>
              <a:t>браки, поздние браки (30–35 лет), 50% разводов</a:t>
            </a:r>
            <a:br>
              <a:rPr lang="ru-RU" sz="1870" dirty="0">
                <a:solidFill>
                  <a:schemeClr val="bg1"/>
                </a:solidFill>
              </a:rPr>
            </a:br>
            <a:r>
              <a:rPr lang="ru-RU" sz="1870" dirty="0" smtClean="0">
                <a:solidFill>
                  <a:schemeClr val="bg1"/>
                </a:solidFill>
              </a:rPr>
              <a:t>Рост </a:t>
            </a:r>
            <a:r>
              <a:rPr lang="ru-RU" sz="1870" dirty="0">
                <a:solidFill>
                  <a:schemeClr val="bg1"/>
                </a:solidFill>
              </a:rPr>
              <a:t>однополых семей и </a:t>
            </a:r>
            <a:r>
              <a:rPr lang="ru-RU" sz="1870" dirty="0" err="1">
                <a:solidFill>
                  <a:schemeClr val="bg1"/>
                </a:solidFill>
              </a:rPr>
              <a:t>чайлдфри</a:t>
            </a:r>
            <a:r>
              <a:rPr lang="ru-RU" sz="1870" dirty="0">
                <a:solidFill>
                  <a:schemeClr val="bg1"/>
                </a:solidFill>
              </a:rPr>
              <a:t/>
            </a:r>
            <a:br>
              <a:rPr lang="ru-RU" sz="1870" dirty="0">
                <a:solidFill>
                  <a:schemeClr val="bg1"/>
                </a:solidFill>
              </a:rPr>
            </a:br>
            <a:r>
              <a:rPr lang="ru-RU" sz="1870" dirty="0" smtClean="0">
                <a:solidFill>
                  <a:schemeClr val="bg1"/>
                </a:solidFill>
              </a:rPr>
              <a:t>Германия</a:t>
            </a:r>
            <a:r>
              <a:rPr lang="ru-RU" sz="1870" dirty="0">
                <a:solidFill>
                  <a:schemeClr val="bg1"/>
                </a:solidFill>
              </a:rPr>
              <a:t>: </a:t>
            </a:r>
            <a:r>
              <a:rPr lang="ru-RU" sz="1870" dirty="0" smtClean="0">
                <a:solidFill>
                  <a:schemeClr val="bg1"/>
                </a:solidFill>
              </a:rPr>
              <a:t>нетрадиционные </a:t>
            </a:r>
            <a:r>
              <a:rPr lang="ru-RU" sz="1870" dirty="0">
                <a:solidFill>
                  <a:schemeClr val="bg1"/>
                </a:solidFill>
              </a:rPr>
              <a:t>семьи ↗</a:t>
            </a:r>
            <a:br>
              <a:rPr lang="ru-RU" sz="1870" dirty="0">
                <a:solidFill>
                  <a:schemeClr val="bg1"/>
                </a:solidFill>
              </a:rPr>
            </a:br>
            <a:r>
              <a:rPr lang="ru-RU" sz="1870" dirty="0" smtClean="0">
                <a:solidFill>
                  <a:schemeClr val="bg1"/>
                </a:solidFill>
              </a:rPr>
              <a:t>Испания</a:t>
            </a:r>
            <a:r>
              <a:rPr lang="ru-RU" sz="1870" dirty="0">
                <a:solidFill>
                  <a:schemeClr val="bg1"/>
                </a:solidFill>
              </a:rPr>
              <a:t>: радикальный феминизм, аборты ↗</a:t>
            </a:r>
            <a:br>
              <a:rPr lang="ru-RU" sz="1870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Нидерланды</a:t>
            </a:r>
            <a:r>
              <a:rPr lang="ru-RU" dirty="0">
                <a:solidFill>
                  <a:schemeClr val="bg1"/>
                </a:solidFill>
              </a:rPr>
              <a:t>: 19% </a:t>
            </a:r>
            <a:r>
              <a:rPr lang="ru-RU" dirty="0" smtClean="0">
                <a:solidFill>
                  <a:schemeClr val="bg1"/>
                </a:solidFill>
              </a:rPr>
              <a:t>одиноких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детородного возраста</a:t>
            </a:r>
            <a:r>
              <a:rPr lang="ru-RU" sz="1870" dirty="0">
                <a:solidFill>
                  <a:schemeClr val="bg1"/>
                </a:solidFill>
              </a:rPr>
              <a:t/>
            </a:r>
            <a:br>
              <a:rPr lang="ru-RU" sz="1870" dirty="0">
                <a:solidFill>
                  <a:schemeClr val="bg1"/>
                </a:solidFill>
              </a:rPr>
            </a:br>
            <a:endParaRPr lang="ru-RU" sz="187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-74290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83568" y="555526"/>
            <a:ext cx="35655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>
                <a:solidFill>
                  <a:schemeClr val="bg1"/>
                </a:solidFill>
              </a:rPr>
              <a:t>КРИЗИС СЕМЬИ НА ЗАПАДЕ</a:t>
            </a:r>
            <a:endParaRPr lang="ru-RU" sz="21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074460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1916892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27584" y="2499742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302973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360506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91905" y="474587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9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375506"/>
            <a:ext cx="4464496" cy="126014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93304" y="504132"/>
            <a:ext cx="4482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КАТАСТРОФИЧЕСКИЕ ПОСЛЕДСТВИЯ ДЕВАЛЬВАЦИИ ТРАДИЦИОННЫХ СЕМЕЙНЫХ ЦЕННОСТЕЙ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160" y="1779661"/>
            <a:ext cx="446449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ГРЕЦИЯ:</a:t>
            </a:r>
            <a:endParaRPr lang="ru-RU" sz="1600" dirty="0" smtClean="0"/>
          </a:p>
          <a:p>
            <a:r>
              <a:rPr lang="ru-RU" sz="1600" dirty="0" smtClean="0"/>
              <a:t>23</a:t>
            </a:r>
            <a:r>
              <a:rPr lang="ru-RU" sz="1600" dirty="0"/>
              <a:t>% населения старше 65 лет</a:t>
            </a:r>
          </a:p>
          <a:p>
            <a:r>
              <a:rPr lang="ru-RU" sz="1600" dirty="0"/>
              <a:t>Пожилых на 1 млн больше, чем детей</a:t>
            </a:r>
          </a:p>
          <a:p>
            <a:r>
              <a:rPr lang="ru-RU" sz="1600" dirty="0"/>
              <a:t>Молодёжь уезжает или откладывает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создание </a:t>
            </a:r>
            <a:r>
              <a:rPr lang="ru-RU" sz="1600" dirty="0"/>
              <a:t>семьи</a:t>
            </a:r>
          </a:p>
          <a:p>
            <a:r>
              <a:rPr lang="ru-RU" sz="1600" b="1" dirty="0" smtClean="0"/>
              <a:t>ШВЕЦИЯ:</a:t>
            </a:r>
            <a:endParaRPr lang="ru-RU" sz="1600" dirty="0" smtClean="0"/>
          </a:p>
          <a:p>
            <a:r>
              <a:rPr lang="ru-RU" sz="1600" dirty="0" smtClean="0"/>
              <a:t>Закрытие </a:t>
            </a:r>
            <a:r>
              <a:rPr lang="ru-RU" sz="1600" dirty="0"/>
              <a:t>каждого 10-го детсада из-за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низкой </a:t>
            </a:r>
            <a:r>
              <a:rPr lang="ru-RU" sz="1600" dirty="0"/>
              <a:t>рождаемости</a:t>
            </a:r>
          </a:p>
          <a:p>
            <a:r>
              <a:rPr lang="ru-RU" sz="1600" dirty="0"/>
              <a:t>Новое поколение на 30% меньше предыдущего</a:t>
            </a:r>
          </a:p>
          <a:p>
            <a:r>
              <a:rPr lang="ru-RU" sz="1600" b="1" dirty="0" smtClean="0"/>
              <a:t>ЛАТВИЯ:</a:t>
            </a:r>
            <a:endParaRPr lang="ru-RU" sz="1600" dirty="0" smtClean="0"/>
          </a:p>
          <a:p>
            <a:r>
              <a:rPr lang="ru-RU" sz="1600" dirty="0" smtClean="0"/>
              <a:t>Ежегодная </a:t>
            </a:r>
            <a:r>
              <a:rPr lang="ru-RU" sz="1600" dirty="0"/>
              <a:t>убыль населения как средний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город; к </a:t>
            </a:r>
            <a:r>
              <a:rPr lang="ru-RU" sz="1600" dirty="0"/>
              <a:t>2070 </a:t>
            </a:r>
            <a:r>
              <a:rPr lang="ru-RU" sz="1600" dirty="0" smtClean="0"/>
              <a:t>году будет проживать </a:t>
            </a:r>
            <a:r>
              <a:rPr lang="ru-RU" sz="1600" dirty="0"/>
              <a:t>1,3 млн (сейчас 1,8 млн)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47562" y="555526"/>
            <a:ext cx="42725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Именно благодаря… служению высоким идеалам мы успешно противостоим тем вызовам, которые перед нами ставит время. Время хаоса, войн, девальвации истинных ценностей.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истина проста: в основе любой человеческой деятельности лежат духовность и нравственность – живительные эликсиры для культуры, прочной связи поколений и традиций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27291" y="-94361"/>
            <a:ext cx="926883" cy="1441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 smtClean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5004048" y="1778327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 smtClean="0">
                <a:solidFill>
                  <a:schemeClr val="bg1"/>
                </a:solidFill>
              </a:rPr>
              <a:t>“</a:t>
            </a:r>
            <a:endParaRPr lang="ru-RU" sz="16000" b="1" i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3629" y="3651870"/>
            <a:ext cx="48004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chemeClr val="bg1"/>
                </a:solidFill>
              </a:rPr>
              <a:t>Президент Республики </a:t>
            </a:r>
            <a:r>
              <a:rPr lang="ru-RU" sz="1400" i="1" dirty="0" smtClean="0">
                <a:solidFill>
                  <a:schemeClr val="bg1"/>
                </a:solidFill>
              </a:rPr>
              <a:t>Беларусь </a:t>
            </a:r>
            <a:r>
              <a:rPr lang="ru-RU" sz="1400" i="1" dirty="0" err="1" smtClean="0">
                <a:solidFill>
                  <a:schemeClr val="bg1"/>
                </a:solidFill>
              </a:rPr>
              <a:t>А.Г.Лукашенко</a:t>
            </a:r>
            <a:r>
              <a:rPr lang="ru-RU" sz="1400" i="1" dirty="0" smtClean="0">
                <a:solidFill>
                  <a:schemeClr val="bg1"/>
                </a:solidFill>
              </a:rPr>
              <a:t> </a:t>
            </a:r>
            <a:br>
              <a:rPr lang="ru-RU" sz="1400" i="1" dirty="0" smtClean="0">
                <a:solidFill>
                  <a:schemeClr val="bg1"/>
                </a:solidFill>
              </a:rPr>
            </a:br>
            <a:r>
              <a:rPr lang="ru-RU" sz="1400" i="1" dirty="0" smtClean="0">
                <a:solidFill>
                  <a:schemeClr val="bg1"/>
                </a:solidFill>
              </a:rPr>
              <a:t>Церемония </a:t>
            </a:r>
            <a:r>
              <a:rPr lang="ru-RU" sz="1400" i="1" dirty="0">
                <a:solidFill>
                  <a:schemeClr val="bg1"/>
                </a:solidFill>
              </a:rPr>
              <a:t>вручения премии «За духовное возрождение», специальных премий деятелям культуры и искусства и «</a:t>
            </a:r>
            <a:r>
              <a:rPr lang="ru-RU" sz="1400" i="1" dirty="0" err="1">
                <a:solidFill>
                  <a:schemeClr val="bg1"/>
                </a:solidFill>
              </a:rPr>
              <a:t>Беларускi</a:t>
            </a:r>
            <a:r>
              <a:rPr lang="ru-RU" sz="1400" i="1" dirty="0">
                <a:solidFill>
                  <a:schemeClr val="bg1"/>
                </a:solidFill>
              </a:rPr>
              <a:t> </a:t>
            </a:r>
            <a:r>
              <a:rPr lang="ru-RU" sz="1400" i="1" dirty="0" err="1">
                <a:solidFill>
                  <a:schemeClr val="bg1"/>
                </a:solidFill>
              </a:rPr>
              <a:t>спартыўны</a:t>
            </a:r>
            <a:r>
              <a:rPr lang="ru-RU" sz="1400" i="1" dirty="0">
                <a:solidFill>
                  <a:schemeClr val="bg1"/>
                </a:solidFill>
              </a:rPr>
              <a:t> </a:t>
            </a:r>
            <a:r>
              <a:rPr lang="ru-RU" sz="1400" i="1" dirty="0" err="1">
                <a:solidFill>
                  <a:schemeClr val="bg1"/>
                </a:solidFill>
              </a:rPr>
              <a:t>Алiмп</a:t>
            </a:r>
            <a:r>
              <a:rPr lang="ru-RU" sz="1400" i="1" dirty="0" smtClean="0">
                <a:solidFill>
                  <a:schemeClr val="bg1"/>
                </a:solidFill>
              </a:rPr>
              <a:t>»</a:t>
            </a:r>
          </a:p>
          <a:p>
            <a:r>
              <a:rPr lang="ru-RU" sz="1400" i="1" dirty="0">
                <a:solidFill>
                  <a:schemeClr val="bg1"/>
                </a:solidFill>
              </a:rPr>
              <a:t>8 января 2025 г.</a:t>
            </a:r>
          </a:p>
        </p:txBody>
      </p:sp>
    </p:spTree>
    <p:extLst>
      <p:ext uri="{BB962C8B-B14F-4D97-AF65-F5344CB8AC3E}">
        <p14:creationId xmlns:p14="http://schemas.microsoft.com/office/powerpoint/2010/main" val="20115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502620" y="0"/>
            <a:ext cx="296762" cy="6275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rot="5400000" flipH="1">
            <a:off x="906764" y="3925173"/>
            <a:ext cx="91630" cy="190515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510241"/>
            <a:ext cx="5436096" cy="1197413"/>
          </a:xfrm>
          <a:prstGeom prst="rect">
            <a:avLst/>
          </a:prstGeom>
          <a:solidFill>
            <a:srgbClr val="182C7F">
              <a:alpha val="88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48806" y="725148"/>
            <a:ext cx="50592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МЕРОПРИЯТИЯ ПО УКРЕПЛЕНИЮ СЕМЕЙНЫХ ЦЕННОСТЕЙ В БЕЛАРУСИ</a:t>
            </a:r>
            <a:endParaRPr lang="ru-RU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346559" y="4228693"/>
            <a:ext cx="296762" cy="129812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1836272"/>
            <a:ext cx="583264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ЕЖЕГОДНЫЕ КОНКУРСЫ И ПРОЕКТЫ:</a:t>
            </a:r>
          </a:p>
          <a:p>
            <a:r>
              <a:rPr lang="ru-RU" sz="1400" dirty="0" smtClean="0"/>
              <a:t>«Моя семья </a:t>
            </a:r>
            <a:r>
              <a:rPr lang="ru-RU" sz="1400" dirty="0"/>
              <a:t>– </a:t>
            </a:r>
            <a:r>
              <a:rPr lang="ru-RU" sz="1400" dirty="0" smtClean="0"/>
              <a:t>моя страна</a:t>
            </a:r>
            <a:r>
              <a:rPr lang="ru-RU" sz="1400" dirty="0"/>
              <a:t>» (ОО «БСЖ»)</a:t>
            </a:r>
          </a:p>
          <a:p>
            <a:r>
              <a:rPr lang="ru-RU" sz="1400" dirty="0"/>
              <a:t>«Семья! Служим вместе!» (МВД)</a:t>
            </a:r>
          </a:p>
          <a:p>
            <a:r>
              <a:rPr lang="ru-RU" sz="1400" dirty="0"/>
              <a:t>«Властелин села» </a:t>
            </a:r>
            <a:r>
              <a:rPr lang="ru-RU" sz="1400" dirty="0" smtClean="0"/>
              <a:t>(ОО «БРСМ»)</a:t>
            </a:r>
            <a:endParaRPr lang="ru-RU" sz="1400" dirty="0"/>
          </a:p>
          <a:p>
            <a:r>
              <a:rPr lang="ru-RU" sz="1400" dirty="0"/>
              <a:t>«Семейное призвание» (МЧС)</a:t>
            </a:r>
          </a:p>
          <a:p>
            <a:r>
              <a:rPr lang="ru-RU" sz="1400" dirty="0"/>
              <a:t>«Крепка семья – крепка держава» </a:t>
            </a:r>
            <a:r>
              <a:rPr lang="ru-RU" sz="1400" dirty="0" smtClean="0"/>
              <a:t>(</a:t>
            </a:r>
            <a:r>
              <a:rPr lang="ru-RU" sz="1400" dirty="0" err="1" smtClean="0"/>
              <a:t>Мининформ</a:t>
            </a:r>
            <a:r>
              <a:rPr lang="ru-RU" sz="1400" dirty="0" smtClean="0"/>
              <a:t>, ОО «БСЖ») и др.</a:t>
            </a:r>
            <a:endParaRPr lang="ru-RU" sz="1400" dirty="0"/>
          </a:p>
          <a:p>
            <a:r>
              <a:rPr lang="ru-RU" sz="1400" b="1" dirty="0" smtClean="0"/>
              <a:t>КРУПНЫЕ ФОРУМЫ И ФЕСТИВАЛИ:</a:t>
            </a:r>
            <a:endParaRPr lang="ru-RU" sz="1400" b="1" dirty="0"/>
          </a:p>
          <a:p>
            <a:r>
              <a:rPr lang="ru-RU" sz="1400" dirty="0"/>
              <a:t>Международный Славянский форум семей</a:t>
            </a:r>
          </a:p>
          <a:p>
            <a:r>
              <a:rPr lang="ru-RU" sz="1400" dirty="0"/>
              <a:t>Фестиваль «Семьи за мир и созидание!»</a:t>
            </a:r>
          </a:p>
          <a:p>
            <a:r>
              <a:rPr lang="ru-RU" sz="1400" dirty="0"/>
              <a:t>Форум «Разговор о важном: счастливая семья – сильное государство»</a:t>
            </a:r>
          </a:p>
          <a:p>
            <a:r>
              <a:rPr lang="ru-RU" sz="1400" dirty="0"/>
              <a:t>Международный форум «Семья – основа демографического потенциала государства»</a:t>
            </a:r>
          </a:p>
          <a:p>
            <a:r>
              <a:rPr lang="ru-RU" sz="1400" dirty="0"/>
              <a:t>Республиканский праздник «Беларусь – за здоровую семью</a:t>
            </a:r>
            <a:r>
              <a:rPr lang="ru-RU" sz="1400" dirty="0" smtClean="0"/>
              <a:t>!» и др.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2720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8502620" y="0"/>
            <a:ext cx="296762" cy="6275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rot="5400000" flipH="1">
            <a:off x="906764" y="3925173"/>
            <a:ext cx="91630" cy="190515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11560" y="313767"/>
            <a:ext cx="77048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0A0A7C"/>
                </a:solidFill>
              </a:rPr>
              <a:t>РЕСПУБЛИКАНСКИЙ КОНКУРС «СЕМЬЯ ГОДА»</a:t>
            </a:r>
            <a:endParaRPr lang="ru-RU" sz="25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346559" y="4228693"/>
            <a:ext cx="296762" cy="129812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43608" y="780666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В 2024 году </a:t>
            </a:r>
            <a:r>
              <a:rPr lang="ru-RU" dirty="0" smtClean="0"/>
              <a:t>в конкурсе принимали участие</a:t>
            </a:r>
            <a:br>
              <a:rPr lang="ru-RU" dirty="0" smtClean="0"/>
            </a:br>
            <a:r>
              <a:rPr lang="ru-RU" dirty="0" smtClean="0"/>
              <a:t>более </a:t>
            </a:r>
            <a:r>
              <a:rPr lang="ru-RU" dirty="0"/>
              <a:t>400 семей со всей </a:t>
            </a:r>
            <a:r>
              <a:rPr lang="ru-RU" dirty="0" smtClean="0"/>
              <a:t>страны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03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6453</TotalTime>
  <Words>368</Words>
  <Application>Microsoft Office PowerPoint</Application>
  <PresentationFormat>Экран (16:9)</PresentationFormat>
  <Paragraphs>79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Поддержка</cp:lastModifiedBy>
  <cp:revision>337</cp:revision>
  <dcterms:created xsi:type="dcterms:W3CDTF">2024-07-24T10:48:12Z</dcterms:created>
  <dcterms:modified xsi:type="dcterms:W3CDTF">2025-10-14T03:06:30Z</dcterms:modified>
</cp:coreProperties>
</file>